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60" r:id="rId3"/>
  </p:sldIdLst>
  <p:sldSz cx="9906000" cy="6858000" type="A4"/>
  <p:notesSz cx="6797675" cy="9874250"/>
  <p:defaultTextStyle>
    <a:defPPr>
      <a:defRPr lang="ru-RU"/>
    </a:defPPr>
    <a:lvl1pPr marL="0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3019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46038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19057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92076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65096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38115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11134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784153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CC206"/>
    <a:srgbClr val="4B5320"/>
    <a:srgbClr val="D4D6AE"/>
    <a:srgbClr val="00CC00"/>
    <a:srgbClr val="818200"/>
    <a:srgbClr val="00FF00"/>
    <a:srgbClr val="003399"/>
    <a:srgbClr val="3E472F"/>
    <a:srgbClr val="4953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969" autoAdjust="0"/>
    <p:restoredTop sz="94660"/>
  </p:normalViewPr>
  <p:slideViewPr>
    <p:cSldViewPr>
      <p:cViewPr>
        <p:scale>
          <a:sx n="66" d="100"/>
          <a:sy n="66" d="100"/>
        </p:scale>
        <p:origin x="-1326" y="-55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9D50F-7DFD-431B-A45D-21C9E18BA8FB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9DEF7-FB09-4C3D-9239-99D730ADB6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3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73019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46038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19057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92076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65096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38115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11134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84153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1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5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8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4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30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60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9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20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50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8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111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41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1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019" indent="0">
              <a:buNone/>
              <a:defRPr sz="2100" b="1"/>
            </a:lvl2pPr>
            <a:lvl3pPr marL="946038" indent="0">
              <a:buNone/>
              <a:defRPr sz="1900" b="1"/>
            </a:lvl3pPr>
            <a:lvl4pPr marL="1419057" indent="0">
              <a:buNone/>
              <a:defRPr sz="1700" b="1"/>
            </a:lvl4pPr>
            <a:lvl5pPr marL="1892076" indent="0">
              <a:buNone/>
              <a:defRPr sz="1700" b="1"/>
            </a:lvl5pPr>
            <a:lvl6pPr marL="2365096" indent="0">
              <a:buNone/>
              <a:defRPr sz="1700" b="1"/>
            </a:lvl6pPr>
            <a:lvl7pPr marL="2838115" indent="0">
              <a:buNone/>
              <a:defRPr sz="1700" b="1"/>
            </a:lvl7pPr>
            <a:lvl8pPr marL="3311134" indent="0">
              <a:buNone/>
              <a:defRPr sz="1700" b="1"/>
            </a:lvl8pPr>
            <a:lvl9pPr marL="3784153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019" indent="0">
              <a:buNone/>
              <a:defRPr sz="2100" b="1"/>
            </a:lvl2pPr>
            <a:lvl3pPr marL="946038" indent="0">
              <a:buNone/>
              <a:defRPr sz="1900" b="1"/>
            </a:lvl3pPr>
            <a:lvl4pPr marL="1419057" indent="0">
              <a:buNone/>
              <a:defRPr sz="1700" b="1"/>
            </a:lvl4pPr>
            <a:lvl5pPr marL="1892076" indent="0">
              <a:buNone/>
              <a:defRPr sz="1700" b="1"/>
            </a:lvl5pPr>
            <a:lvl6pPr marL="2365096" indent="0">
              <a:buNone/>
              <a:defRPr sz="1700" b="1"/>
            </a:lvl6pPr>
            <a:lvl7pPr marL="2838115" indent="0">
              <a:buNone/>
              <a:defRPr sz="1700" b="1"/>
            </a:lvl7pPr>
            <a:lvl8pPr marL="3311134" indent="0">
              <a:buNone/>
              <a:defRPr sz="1700" b="1"/>
            </a:lvl8pPr>
            <a:lvl9pPr marL="3784153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73019" indent="0">
              <a:buNone/>
              <a:defRPr sz="1200"/>
            </a:lvl2pPr>
            <a:lvl3pPr marL="946038" indent="0">
              <a:buNone/>
              <a:defRPr sz="1000"/>
            </a:lvl3pPr>
            <a:lvl4pPr marL="1419057" indent="0">
              <a:buNone/>
              <a:defRPr sz="900"/>
            </a:lvl4pPr>
            <a:lvl5pPr marL="1892076" indent="0">
              <a:buNone/>
              <a:defRPr sz="900"/>
            </a:lvl5pPr>
            <a:lvl6pPr marL="2365096" indent="0">
              <a:buNone/>
              <a:defRPr sz="900"/>
            </a:lvl6pPr>
            <a:lvl7pPr marL="2838115" indent="0">
              <a:buNone/>
              <a:defRPr sz="900"/>
            </a:lvl7pPr>
            <a:lvl8pPr marL="3311134" indent="0">
              <a:buNone/>
              <a:defRPr sz="900"/>
            </a:lvl8pPr>
            <a:lvl9pPr marL="378415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1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73019" indent="0">
              <a:buNone/>
              <a:defRPr sz="2900"/>
            </a:lvl2pPr>
            <a:lvl3pPr marL="946038" indent="0">
              <a:buNone/>
              <a:defRPr sz="2500"/>
            </a:lvl3pPr>
            <a:lvl4pPr marL="1419057" indent="0">
              <a:buNone/>
              <a:defRPr sz="2100"/>
            </a:lvl4pPr>
            <a:lvl5pPr marL="1892076" indent="0">
              <a:buNone/>
              <a:defRPr sz="2100"/>
            </a:lvl5pPr>
            <a:lvl6pPr marL="2365096" indent="0">
              <a:buNone/>
              <a:defRPr sz="2100"/>
            </a:lvl6pPr>
            <a:lvl7pPr marL="2838115" indent="0">
              <a:buNone/>
              <a:defRPr sz="2100"/>
            </a:lvl7pPr>
            <a:lvl8pPr marL="3311134" indent="0">
              <a:buNone/>
              <a:defRPr sz="2100"/>
            </a:lvl8pPr>
            <a:lvl9pPr marL="378415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73019" indent="0">
              <a:buNone/>
              <a:defRPr sz="1200"/>
            </a:lvl2pPr>
            <a:lvl3pPr marL="946038" indent="0">
              <a:buNone/>
              <a:defRPr sz="1000"/>
            </a:lvl3pPr>
            <a:lvl4pPr marL="1419057" indent="0">
              <a:buNone/>
              <a:defRPr sz="900"/>
            </a:lvl4pPr>
            <a:lvl5pPr marL="1892076" indent="0">
              <a:buNone/>
              <a:defRPr sz="900"/>
            </a:lvl5pPr>
            <a:lvl6pPr marL="2365096" indent="0">
              <a:buNone/>
              <a:defRPr sz="900"/>
            </a:lvl6pPr>
            <a:lvl7pPr marL="2838115" indent="0">
              <a:buNone/>
              <a:defRPr sz="900"/>
            </a:lvl7pPr>
            <a:lvl8pPr marL="3311134" indent="0">
              <a:buNone/>
              <a:defRPr sz="900"/>
            </a:lvl8pPr>
            <a:lvl9pPr marL="378415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1" cy="1143000"/>
          </a:xfrm>
          <a:prstGeom prst="rect">
            <a:avLst/>
          </a:prstGeom>
        </p:spPr>
        <p:txBody>
          <a:bodyPr vert="horz" lIns="94604" tIns="47302" rIns="94604" bIns="47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1" cy="4525963"/>
          </a:xfrm>
          <a:prstGeom prst="rect">
            <a:avLst/>
          </a:prstGeom>
        </p:spPr>
        <p:txBody>
          <a:bodyPr vert="horz" lIns="94604" tIns="47302" rIns="94604" bIns="47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1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1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6038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764" indent="-354764" algn="l" defTabSz="94603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8656" indent="-295637" algn="l" defTabSz="946038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2548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5567" indent="-236510" algn="l" defTabSz="94603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8586" indent="-236510" algn="l" defTabSz="946038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1605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4624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7643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20663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3019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6038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9057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2076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5096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8115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11134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4153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contract.mil.ru/career/" TargetMode="External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3.wdp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МОЛОМИН\МОЛОМИН\СВО Брошура\Исходники в брошуру (2020)\Исходники в брошюру 1\картинки\Заставка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"/>
                    </a14:imgEffect>
                    <a14:imgEffect>
                      <a14:brightnessContrast bright="2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39" y="9082"/>
            <a:ext cx="9974674" cy="685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3327905" y="766763"/>
            <a:ext cx="3252166" cy="1430650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-53793" y="806407"/>
            <a:ext cx="3301125" cy="695267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/>
          <p:cNvGrpSpPr/>
          <p:nvPr/>
        </p:nvGrpSpPr>
        <p:grpSpPr>
          <a:xfrm>
            <a:off x="17355" y="30976"/>
            <a:ext cx="3240000" cy="720000"/>
            <a:chOff x="3371124" y="3751231"/>
            <a:chExt cx="3173843" cy="788952"/>
          </a:xfrm>
        </p:grpSpPr>
        <p:pic>
          <p:nvPicPr>
            <p:cNvPr id="50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1" name="Половина рамки 50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2" name="Половина рамки 51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84849" y="2290"/>
            <a:ext cx="2318262" cy="7971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1600" b="1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ДЛЯ ПОСТУПЛЕНИЯ </a:t>
            </a:r>
            <a:endParaRPr lang="ru-RU" sz="1600" b="1" dirty="0" smtClean="0">
              <a:solidFill>
                <a:schemeClr val="bg1"/>
              </a:solidFill>
              <a:latin typeface="+mj-lt"/>
              <a:cs typeface="Miriam Fixed" panose="020B0509050101010101" pitchFamily="49" charset="-79"/>
            </a:endParaRPr>
          </a:p>
          <a:p>
            <a:pPr algn="ctr">
              <a:lnSpc>
                <a:spcPct val="95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НА ВОЕННУЮ </a:t>
            </a:r>
            <a:r>
              <a:rPr lang="ru-RU" sz="1600" b="1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СЛУЖБУ </a:t>
            </a:r>
            <a:endParaRPr lang="ru-RU" sz="1600" b="1" dirty="0" smtClean="0">
              <a:solidFill>
                <a:schemeClr val="bg1"/>
              </a:solidFill>
              <a:latin typeface="+mj-lt"/>
              <a:cs typeface="Miriam Fixed" panose="020B0509050101010101" pitchFamily="49" charset="-79"/>
            </a:endParaRPr>
          </a:p>
          <a:p>
            <a:pPr algn="ctr">
              <a:lnSpc>
                <a:spcPct val="95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ПО КОНТРАКТУ</a:t>
            </a:r>
            <a:endParaRPr lang="ru-RU" sz="1400" b="1" dirty="0">
              <a:solidFill>
                <a:schemeClr val="bg1"/>
              </a:solidFill>
              <a:latin typeface="+mj-lt"/>
              <a:cs typeface="Miriam Fixed" panose="020B0509050101010101" pitchFamily="49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3994" y="779110"/>
            <a:ext cx="29690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Minion Pro Cond" pitchFamily="18" charset="0"/>
                <a:cs typeface="Miriam Fixed" panose="020B0509050101010101" pitchFamily="49" charset="-79"/>
              </a:rPr>
              <a:t>ОБРАТИТЬСЯ 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  <a:t>С ЗАЯВЛЕНИЕМ (ПОДАТЬ ЗАЯВКУ) </a:t>
            </a:r>
            <a:br>
              <a:rPr lang="ru-RU" sz="1400" dirty="0" smtClean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</a:br>
            <a:r>
              <a:rPr lang="ru-RU" sz="1400" dirty="0" smtClean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  <a:t>ВАРИАНТЫ:</a:t>
            </a:r>
            <a:endParaRPr lang="ru-RU" sz="1400" dirty="0"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4833" y="1608980"/>
            <a:ext cx="3252166" cy="3221744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88839" y="1569981"/>
            <a:ext cx="3283445" cy="830997"/>
            <a:chOff x="-85071" y="1569981"/>
            <a:chExt cx="3283445" cy="830997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17887" y="1569981"/>
              <a:ext cx="298048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FF0000"/>
                </a:buClr>
              </a:pPr>
              <a:r>
                <a:rPr lang="ru-RU" sz="1600" spc="-40" dirty="0" smtClean="0">
                  <a:cs typeface="Miriam Fixed" panose="020B0509050101010101" pitchFamily="49" charset="-79"/>
                </a:rPr>
                <a:t>лично, почтовым отправлением,  по телефону в пункт </a:t>
              </a:r>
              <a:r>
                <a:rPr lang="ru-RU" sz="1600" spc="-40" smtClean="0">
                  <a:cs typeface="Miriam Fixed" panose="020B0509050101010101" pitchFamily="49" charset="-79"/>
                </a:rPr>
                <a:t>отбора </a:t>
              </a:r>
              <a:br>
                <a:rPr lang="ru-RU" sz="1600" spc="-40" smtClean="0">
                  <a:cs typeface="Miriam Fixed" panose="020B0509050101010101" pitchFamily="49" charset="-79"/>
                </a:rPr>
              </a:br>
              <a:r>
                <a:rPr lang="ru-RU" sz="1600" spc="-40" smtClean="0">
                  <a:cs typeface="Miriam Fixed" panose="020B0509050101010101" pitchFamily="49" charset="-79"/>
                </a:rPr>
                <a:t>или </a:t>
              </a:r>
              <a:r>
                <a:rPr lang="ru-RU" sz="1600" spc="-40" dirty="0" smtClean="0">
                  <a:cs typeface="Miriam Fixed" panose="020B0509050101010101" pitchFamily="49" charset="-79"/>
                </a:rPr>
                <a:t>военный комиссариат</a:t>
              </a:r>
              <a:endParaRPr lang="ru-RU" sz="16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85071" y="1585817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" name="Группа 3"/>
          <p:cNvGrpSpPr/>
          <p:nvPr/>
        </p:nvGrpSpPr>
        <p:grpSpPr>
          <a:xfrm>
            <a:off x="-88839" y="2410351"/>
            <a:ext cx="3336173" cy="1077218"/>
            <a:chOff x="-88839" y="2463537"/>
            <a:chExt cx="3336173" cy="1077218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92230" y="2463537"/>
              <a:ext cx="305510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dirty="0" smtClean="0">
                  <a:cs typeface="Miriam Fixed" panose="020B0509050101010101" pitchFamily="49" charset="-79"/>
                </a:rPr>
                <a:t>через </a:t>
              </a:r>
              <a:r>
                <a:rPr lang="ru-RU" sz="1600" dirty="0">
                  <a:cs typeface="Miriam Fixed" panose="020B0509050101010101" pitchFamily="49" charset="-79"/>
                </a:rPr>
                <a:t>личный </a:t>
              </a:r>
              <a:r>
                <a:rPr lang="ru-RU" sz="1600" dirty="0" smtClean="0">
                  <a:cs typeface="Miriam Fixed" panose="020B0509050101010101" pitchFamily="49" charset="-79"/>
                </a:rPr>
                <a:t>кабинет гражданина </a:t>
              </a:r>
              <a:r>
                <a:rPr lang="ru-RU" sz="1600" dirty="0">
                  <a:cs typeface="Miriam Fixed" panose="020B0509050101010101" pitchFamily="49" charset="-79"/>
                </a:rPr>
                <a:t>на официальном сайте Минобороны </a:t>
              </a:r>
              <a:r>
                <a:rPr lang="ru-RU" sz="1600" dirty="0" smtClean="0">
                  <a:cs typeface="Miriam Fixed" panose="020B0509050101010101" pitchFamily="49" charset="-79"/>
                </a:rPr>
                <a:t>России</a:t>
              </a:r>
            </a:p>
            <a:p>
              <a:pPr algn="ctr"/>
              <a:r>
                <a:rPr lang="ru-RU" sz="1600" dirty="0" smtClean="0">
                  <a:solidFill>
                    <a:srgbClr val="0000FF"/>
                  </a:solidFill>
                  <a:cs typeface="Miriam Fixed" panose="020B0509050101010101" pitchFamily="49" charset="-79"/>
                </a:rPr>
                <a:t>lkg.mil.ru</a:t>
              </a:r>
              <a:endParaRPr lang="ru-RU" sz="1600" dirty="0">
                <a:cs typeface="Miriam Fixed" panose="020B0509050101010101" pitchFamily="49" charset="-79"/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88839" y="2529518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5" name="Группа 4"/>
          <p:cNvGrpSpPr/>
          <p:nvPr/>
        </p:nvGrpSpPr>
        <p:grpSpPr>
          <a:xfrm>
            <a:off x="-88839" y="3496943"/>
            <a:ext cx="3300701" cy="1323439"/>
            <a:chOff x="-86567" y="3496943"/>
            <a:chExt cx="3300701" cy="132343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07990" y="3496943"/>
              <a:ext cx="3006144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spc="-40" dirty="0" smtClean="0">
                  <a:cs typeface="Miriam Fixed" panose="020B0509050101010101" pitchFamily="49" charset="-79"/>
                </a:rPr>
                <a:t>через электронный сервис </a:t>
              </a:r>
              <a:br>
                <a:rPr lang="ru-RU" sz="1600" spc="-40" dirty="0" smtClean="0">
                  <a:cs typeface="Miriam Fixed" panose="020B0509050101010101" pitchFamily="49" charset="-79"/>
                </a:rPr>
              </a:br>
              <a:r>
                <a:rPr lang="ru-RU" sz="1600" spc="-40" dirty="0" smtClean="0">
                  <a:cs typeface="Miriam Fixed" panose="020B0509050101010101" pitchFamily="49" charset="-79"/>
                </a:rPr>
                <a:t>«Стать добровольцем или контрактником» на едином портале государственных услуг </a:t>
              </a:r>
            </a:p>
            <a:p>
              <a:pPr algn="ctr"/>
              <a:r>
                <a:rPr lang="ru-RU" sz="1600" spc="-40" dirty="0" smtClean="0">
                  <a:solidFill>
                    <a:srgbClr val="0000FF"/>
                  </a:solidFill>
                  <a:cs typeface="Miriam Fixed" panose="020B0509050101010101" pitchFamily="49" charset="-79"/>
                </a:rPr>
                <a:t>gosuslugi.ru</a:t>
              </a:r>
              <a:endParaRPr lang="ru-RU" sz="16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86567" y="357344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5" name="Группа 44"/>
          <p:cNvGrpSpPr/>
          <p:nvPr/>
        </p:nvGrpSpPr>
        <p:grpSpPr>
          <a:xfrm>
            <a:off x="3368824" y="30976"/>
            <a:ext cx="3173843" cy="720000"/>
            <a:chOff x="3371124" y="3751231"/>
            <a:chExt cx="3173843" cy="788952"/>
          </a:xfrm>
        </p:grpSpPr>
        <p:pic>
          <p:nvPicPr>
            <p:cNvPr id="4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7" name="Половина рамки 46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8" name="Половина рамки 47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526762" y="244736"/>
            <a:ext cx="2903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ТРЕБОВАНИЯ К КАНДИДАТАМ 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" t="17620" r="12067" b="12581"/>
          <a:stretch/>
        </p:blipFill>
        <p:spPr bwMode="auto">
          <a:xfrm>
            <a:off x="8114" y="4830724"/>
            <a:ext cx="3265220" cy="198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848544" y="6021375"/>
            <a:ext cx="2407328" cy="792279"/>
          </a:xfrm>
          <a:prstGeom prst="rect">
            <a:avLst/>
          </a:prstGeom>
          <a:solidFill>
            <a:schemeClr val="bg1">
              <a:lumMod val="9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80895" y="6227178"/>
            <a:ext cx="2412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8"/>
              </a:rPr>
              <a:t>http://contract.mil.ru/career/</a:t>
            </a:r>
            <a:endParaRPr lang="ru-RU" sz="12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soldiering/conditions/</a:t>
            </a:r>
            <a:endParaRPr lang="ru-RU" sz="1200" b="1" dirty="0" smtClean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items_selection.htm</a:t>
            </a:r>
            <a:endParaRPr lang="ru-RU" sz="1200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9040" y="6021376"/>
            <a:ext cx="792000" cy="792000"/>
            <a:chOff x="268712" y="5530880"/>
            <a:chExt cx="792000" cy="792000"/>
          </a:xfrm>
        </p:grpSpPr>
        <p:sp>
          <p:nvSpPr>
            <p:cNvPr id="7" name="Прямоугольник 6"/>
            <p:cNvSpPr>
              <a:spLocks/>
            </p:cNvSpPr>
            <p:nvPr/>
          </p:nvSpPr>
          <p:spPr>
            <a:xfrm>
              <a:off x="268712" y="5530880"/>
              <a:ext cx="792000" cy="7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 rad="76200">
                <a:schemeClr val="bg1">
                  <a:lumMod val="85000"/>
                  <a:alpha val="55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193" y="5606075"/>
              <a:ext cx="645367" cy="645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1142168" y="6024627"/>
            <a:ext cx="1710725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nion Pro Cond" pitchFamily="18" charset="0"/>
                <a:cs typeface="Miriam Fixed" panose="020B0509050101010101" pitchFamily="49" charset="-79"/>
              </a:rPr>
              <a:t>Адреса</a:t>
            </a:r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nion Pro Cond" pitchFamily="18" charset="0"/>
                <a:cs typeface="Miriam Fixed" panose="020B0509050101010101" pitchFamily="49" charset="-79"/>
              </a:rPr>
              <a:t>пунктов отбора</a:t>
            </a:r>
            <a:endParaRPr lang="ru-RU" sz="125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359210" y="2609447"/>
            <a:ext cx="3195444" cy="1595362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689866" y="2594401"/>
            <a:ext cx="2912026" cy="507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ru-RU" sz="1300" spc="-20" dirty="0" smtClean="0">
                <a:cs typeface="Miriam Fixed" panose="020B0509050101010101" pitchFamily="49" charset="-79"/>
              </a:rPr>
              <a:t>автобиография и анкета </a:t>
            </a:r>
            <a:r>
              <a:rPr lang="ru-RU" sz="1100" i="1" spc="-20" dirty="0" smtClean="0">
                <a:cs typeface="Miriam Fixed" panose="020B0509050101010101" pitchFamily="49" charset="-79"/>
              </a:rPr>
              <a:t>(форма на сайте)</a:t>
            </a:r>
          </a:p>
          <a:p>
            <a:pPr algn="ctr"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en-US" sz="1600" spc="-20" dirty="0" smtClean="0">
                <a:solidFill>
                  <a:srgbClr val="0000FF"/>
                </a:solidFill>
                <a:cs typeface="Miriam Fixed" panose="020B0509050101010101" pitchFamily="49" charset="-79"/>
              </a:rPr>
              <a:t>www.contract.mil.ru</a:t>
            </a:r>
            <a:endParaRPr lang="ru-RU" sz="1600" spc="-20" dirty="0" smtClean="0">
              <a:solidFill>
                <a:srgbClr val="0000FF"/>
              </a:solidFill>
              <a:cs typeface="Miriam Fixed" panose="020B0509050101010101" pitchFamily="49" charset="-79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3371124" y="1779290"/>
            <a:ext cx="3173843" cy="788952"/>
            <a:chOff x="3371124" y="3751231"/>
            <a:chExt cx="3173843" cy="788952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9" name="Половина рамки 18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3" name="Половина рамки 42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769263" y="1984136"/>
            <a:ext cx="2387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ПЕРЕЧЕНЬ ДОКУМЕНТОВ</a:t>
            </a:r>
            <a:endParaRPr lang="ru-RU" sz="1600" b="1" dirty="0">
              <a:solidFill>
                <a:schemeClr val="bg1"/>
              </a:solidFill>
              <a:latin typeface="+mj-lt"/>
              <a:cs typeface="Miriam Fixed" panose="020B0509050101010101" pitchFamily="49" charset="-79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3390629" y="4221088"/>
            <a:ext cx="3173843" cy="720000"/>
            <a:chOff x="3371124" y="3751231"/>
            <a:chExt cx="3173843" cy="788952"/>
          </a:xfrm>
        </p:grpSpPr>
        <p:pic>
          <p:nvPicPr>
            <p:cNvPr id="54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5" name="Половина рамки 54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6" name="Половина рамки 55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734243" y="4435132"/>
            <a:ext cx="2496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ПОРЯДОК ПОСТУПЛЕНИЯ 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6681192" y="30976"/>
            <a:ext cx="3173843" cy="720000"/>
            <a:chOff x="3371124" y="3751231"/>
            <a:chExt cx="3173843" cy="788952"/>
          </a:xfrm>
        </p:grpSpPr>
        <p:pic>
          <p:nvPicPr>
            <p:cNvPr id="60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1" name="Половина рамки 60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2" name="Половина рамки 61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6991926" y="233876"/>
            <a:ext cx="2561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ДЕНЕЖНОЕ ДОВОЛЬСТВИЕ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386987" y="1340768"/>
            <a:ext cx="3786307" cy="273280"/>
            <a:chOff x="3386987" y="1052736"/>
            <a:chExt cx="3786307" cy="273280"/>
          </a:xfrm>
        </p:grpSpPr>
        <p:pic>
          <p:nvPicPr>
            <p:cNvPr id="1028" name="Picture 4" descr="Y:\МОЛОМИН\МОЛОМИН\СВО Брошура\Инфографика и элементы\Здоровье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6987" y="1074016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Прямоугольник 63"/>
            <p:cNvSpPr/>
            <p:nvPr/>
          </p:nvSpPr>
          <p:spPr>
            <a:xfrm>
              <a:off x="3689866" y="1052736"/>
              <a:ext cx="3483428" cy="2330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buClr>
                  <a:srgbClr val="FF0000"/>
                </a:buClr>
              </a:pPr>
              <a:r>
                <a:rPr lang="ru-RU" sz="12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годен</a:t>
              </a:r>
              <a:r>
                <a:rPr lang="ru-RU" sz="13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spc="-40" dirty="0" smtClean="0">
                  <a:solidFill>
                    <a:srgbClr val="C00000"/>
                  </a:solidFill>
                  <a:cs typeface="Miriam Fixed" panose="020B0509050101010101" pitchFamily="49" charset="-79"/>
                </a:rPr>
                <a:t>по состоянию здоровья</a:t>
              </a:r>
              <a:endParaRPr lang="ru-RU" sz="1300" b="1" dirty="0">
                <a:solidFill>
                  <a:srgbClr val="C0000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386987" y="851226"/>
            <a:ext cx="3282250" cy="303046"/>
            <a:chOff x="3386987" y="741382"/>
            <a:chExt cx="3282250" cy="303046"/>
          </a:xfrm>
        </p:grpSpPr>
        <p:pic>
          <p:nvPicPr>
            <p:cNvPr id="3" name="Picture 3" descr="Y:\МОЛОМИН\МОЛОМИН\СВО Брошура\Инфографика и элементы\Возраст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6987" y="792428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Прямоугольник 65"/>
            <p:cNvSpPr/>
            <p:nvPr/>
          </p:nvSpPr>
          <p:spPr>
            <a:xfrm>
              <a:off x="3689866" y="741382"/>
              <a:ext cx="2979371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ru-RU" sz="12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возраст</a:t>
              </a:r>
              <a:r>
                <a:rPr lang="ru-RU" sz="1300" b="1" dirty="0" smtClean="0">
                  <a:cs typeface="Times New Roman" panose="02020603050405020304" pitchFamily="18" charset="0"/>
                </a:rPr>
                <a:t>  </a:t>
              </a:r>
              <a:r>
                <a:rPr lang="ru-RU" sz="1300" dirty="0" smtClean="0">
                  <a:cs typeface="Miriam Fixed" panose="020B0509050101010101" pitchFamily="49" charset="-79"/>
                </a:rPr>
                <a:t>от</a:t>
              </a:r>
              <a:r>
                <a:rPr lang="ru-RU" sz="13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18</a:t>
              </a:r>
              <a:r>
                <a:rPr lang="ru-RU" sz="13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dirty="0" smtClean="0">
                  <a:cs typeface="Miriam Fixed" panose="020B0509050101010101" pitchFamily="49" charset="-79"/>
                </a:rPr>
                <a:t>лет</a:t>
              </a:r>
              <a:r>
                <a:rPr lang="ru-RU" sz="13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endParaRPr lang="ru-RU" sz="1300" dirty="0">
                <a:solidFill>
                  <a:srgbClr val="FF0000"/>
                </a:solidFill>
                <a:cs typeface="Miriam Fixed" panose="020B0509050101010101" pitchFamily="49" charset="-79"/>
              </a:endParaRPr>
            </a:p>
          </p:txBody>
        </p:sp>
      </p:grpSp>
      <p:sp>
        <p:nvSpPr>
          <p:cNvPr id="72" name="Прямоугольник 71"/>
          <p:cNvSpPr/>
          <p:nvPr/>
        </p:nvSpPr>
        <p:spPr>
          <a:xfrm>
            <a:off x="3237157" y="4953524"/>
            <a:ext cx="3252166" cy="1251317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3689866" y="5279812"/>
            <a:ext cx="316651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FF"/>
              </a:buClr>
              <a:buSzPct val="130000"/>
            </a:pPr>
            <a:r>
              <a:rPr lang="ru-RU" sz="1300" dirty="0" smtClean="0">
                <a:cs typeface="Miriam Fixed" panose="020B0509050101010101" pitchFamily="49" charset="-79"/>
              </a:rPr>
              <a:t>пройти собеседование с психологом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45715" y="6366916"/>
            <a:ext cx="3252166" cy="446738"/>
          </a:xfrm>
          <a:prstGeom prst="roundRect">
            <a:avLst>
              <a:gd name="adj" fmla="val 28136"/>
            </a:avLst>
          </a:prstGeom>
          <a:solidFill>
            <a:srgbClr val="4B5320"/>
          </a:solidFill>
        </p:spPr>
        <p:txBody>
          <a:bodyPr wrap="square" lIns="36000" tIns="0" rIns="3600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4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КОНТРАКТ ЗАКЛЮЧАЕТСЯ </a:t>
            </a:r>
          </a:p>
          <a:p>
            <a:pPr algn="ctr">
              <a:lnSpc>
                <a:spcPct val="85000"/>
              </a:lnSpc>
            </a:pPr>
            <a:r>
              <a:rPr lang="ru-RU" sz="1400" b="1" u="sng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на </a:t>
            </a:r>
            <a:r>
              <a:rPr lang="ru-RU" sz="1400" b="1" u="sng" dirty="0" smtClean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1 год и более</a:t>
            </a:r>
            <a:endParaRPr lang="ru-RU" sz="1400" b="1" u="sng" dirty="0">
              <a:solidFill>
                <a:srgbClr val="FCC206"/>
              </a:solidFill>
              <a:latin typeface="+mj-lt"/>
              <a:cs typeface="Miriam Fixed" panose="020B0509050101010101" pitchFamily="49" charset="-79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689820" y="788454"/>
            <a:ext cx="3177090" cy="396840"/>
          </a:xfrm>
          <a:prstGeom prst="roundRect">
            <a:avLst>
              <a:gd name="adj" fmla="val 10748"/>
            </a:avLst>
          </a:prstGeom>
          <a:solidFill>
            <a:srgbClr val="4B5320"/>
          </a:solidFill>
        </p:spPr>
        <p:txBody>
          <a:bodyPr wrap="square" lIns="0" tIns="108000" rIns="0" bIns="108000" rtlCol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b="1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В УЧЕБНОМ ЦЕНТРЕ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700508" y="2924944"/>
            <a:ext cx="3177090" cy="396840"/>
          </a:xfrm>
          <a:prstGeom prst="roundRect">
            <a:avLst>
              <a:gd name="adj" fmla="val 10748"/>
            </a:avLst>
          </a:prstGeom>
          <a:solidFill>
            <a:srgbClr val="4B5320"/>
          </a:solidFill>
        </p:spPr>
        <p:txBody>
          <a:bodyPr wrap="square" lIns="0" tIns="36000" rIns="0" bIns="108000" rtlCol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В ЗОНЕ</a:t>
            </a:r>
          </a:p>
          <a:p>
            <a:pPr algn="ctr">
              <a:lnSpc>
                <a:spcPct val="85000"/>
              </a:lnSpc>
            </a:pPr>
            <a:r>
              <a:rPr lang="ru-RU" sz="12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СПЕЦИАЛЬНОЙ ВОЕННОЙ ОПЕРАЦИИ</a:t>
            </a:r>
            <a:endParaRPr lang="ru-RU" sz="1200" b="1" dirty="0">
              <a:solidFill>
                <a:schemeClr val="bg1"/>
              </a:solidFill>
              <a:latin typeface="+mj-lt"/>
              <a:cs typeface="Miriam Fixed" panose="020B0509050101010101" pitchFamily="49" charset="-79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6596865" y="1182238"/>
            <a:ext cx="3297462" cy="670953"/>
            <a:chOff x="6596865" y="1296289"/>
            <a:chExt cx="3297462" cy="670953"/>
          </a:xfrm>
        </p:grpSpPr>
        <p:sp>
          <p:nvSpPr>
            <p:cNvPr id="93" name="TextBox 92"/>
            <p:cNvSpPr txBox="1"/>
            <p:nvPr/>
          </p:nvSpPr>
          <p:spPr>
            <a:xfrm>
              <a:off x="6915559" y="1296289"/>
              <a:ext cx="2978768" cy="67095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600" spc="-40" dirty="0" smtClean="0">
                  <a:cs typeface="Miriam Fixed" panose="020B0509050101010101" pitchFamily="49" charset="-79"/>
                </a:rPr>
                <a:t>от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8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30</a:t>
              </a:r>
              <a:r>
                <a:rPr lang="ru-RU" sz="1600" spc="-40" dirty="0" smtClean="0">
                  <a:cs typeface="Miriam Fixed" panose="020B0509050101010101" pitchFamily="49" charset="-79"/>
                </a:rPr>
                <a:t> до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800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45</a:t>
              </a:r>
              <a:r>
                <a:rPr lang="ru-RU" sz="16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600" spc="-40" dirty="0" smtClean="0">
                  <a:cs typeface="Miriam Fixed" panose="020B0509050101010101" pitchFamily="49" charset="-79"/>
                </a:rPr>
                <a:t>тыс. руб. в месяц                         (</a:t>
              </a:r>
              <a:r>
                <a:rPr lang="ru-RU" sz="1300" spc="-20" dirty="0" smtClean="0">
                  <a:cs typeface="Miriam Fixed" panose="020B0509050101010101" pitchFamily="49" charset="-79"/>
                </a:rPr>
                <a:t>в зависимости от  воинского звания, должности и выслуги лет)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129" name="Рисунок 1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96865" y="1296289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6596865" y="1793744"/>
            <a:ext cx="3286791" cy="670953"/>
            <a:chOff x="6596865" y="2045279"/>
            <a:chExt cx="3286791" cy="670953"/>
          </a:xfrm>
        </p:grpSpPr>
        <p:sp>
          <p:nvSpPr>
            <p:cNvPr id="97" name="TextBox 96"/>
            <p:cNvSpPr txBox="1"/>
            <p:nvPr/>
          </p:nvSpPr>
          <p:spPr>
            <a:xfrm>
              <a:off x="6904888" y="2045279"/>
              <a:ext cx="2978768" cy="67095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2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8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195 </a:t>
              </a:r>
              <a:r>
                <a:rPr lang="ru-RU" sz="1600" dirty="0" smtClean="0">
                  <a:cs typeface="Miriam Fixed" panose="020B0509050101010101" pitchFamily="49" charset="-79"/>
                </a:rPr>
                <a:t>тыс. руб. единовременно (</a:t>
              </a:r>
              <a:r>
                <a:rPr lang="ru-RU" sz="1300" dirty="0" smtClean="0">
                  <a:cs typeface="Miriam Fixed" panose="020B0509050101010101" pitchFamily="49" charset="-79"/>
                </a:rPr>
                <a:t>при заключении контракта на срок от года и более)</a:t>
              </a:r>
              <a:endParaRPr lang="ru-RU" sz="1300" dirty="0">
                <a:cs typeface="Miriam Fixed" panose="020B0509050101010101" pitchFamily="49" charset="-79"/>
              </a:endParaRPr>
            </a:p>
          </p:txBody>
        </p:sp>
        <p:pic>
          <p:nvPicPr>
            <p:cNvPr id="130" name="Рисунок 1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96865" y="2045279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2" name="Группа 21"/>
          <p:cNvGrpSpPr/>
          <p:nvPr/>
        </p:nvGrpSpPr>
        <p:grpSpPr>
          <a:xfrm>
            <a:off x="6607005" y="2405250"/>
            <a:ext cx="3258179" cy="512191"/>
            <a:chOff x="6577977" y="2794269"/>
            <a:chExt cx="3258179" cy="512191"/>
          </a:xfrm>
        </p:grpSpPr>
        <p:sp>
          <p:nvSpPr>
            <p:cNvPr id="98" name="TextBox 97"/>
            <p:cNvSpPr txBox="1"/>
            <p:nvPr/>
          </p:nvSpPr>
          <p:spPr>
            <a:xfrm>
              <a:off x="6857388" y="2794269"/>
              <a:ext cx="2978768" cy="512191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8000"/>
                </a:lnSpc>
              </a:pPr>
              <a:r>
                <a:rPr lang="ru-RU" sz="12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600" dirty="0" smtClean="0">
                  <a:cs typeface="Miriam Fixed" panose="020B0509050101010101" pitchFamily="49" charset="-79"/>
                </a:rPr>
                <a:t>от </a:t>
              </a:r>
              <a:r>
                <a:rPr lang="ru-RU" sz="18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100</a:t>
              </a:r>
              <a:r>
                <a:rPr lang="ru-RU" sz="16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600" dirty="0" smtClean="0">
                  <a:cs typeface="Miriam Fixed" panose="020B0509050101010101" pitchFamily="49" charset="-79"/>
                </a:rPr>
                <a:t>тыс. руб. </a:t>
              </a:r>
              <a:r>
                <a:rPr lang="ru-RU" sz="1600" spc="-20" dirty="0" smtClean="0">
                  <a:cs typeface="Miriam Fixed" panose="020B0509050101010101" pitchFamily="49" charset="-79"/>
                </a:rPr>
                <a:t>единовременно</a:t>
              </a:r>
              <a:endParaRPr lang="ru-RU" sz="1600" dirty="0" smtClean="0">
                <a:cs typeface="Miriam Fixed" panose="020B0509050101010101" pitchFamily="49" charset="-79"/>
              </a:endParaRPr>
            </a:p>
            <a:p>
              <a:pPr algn="just">
                <a:lnSpc>
                  <a:spcPct val="88000"/>
                </a:lnSpc>
              </a:pPr>
              <a:r>
                <a:rPr lang="ru-RU" sz="1300" spc="-20" dirty="0" smtClean="0">
                  <a:cs typeface="Miriam Fixed" panose="020B0509050101010101" pitchFamily="49" charset="-79"/>
                </a:rPr>
                <a:t>(региональная денежная  выплата)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131" name="Рисунок 1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77977" y="2794269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6608008" y="3327964"/>
            <a:ext cx="3293858" cy="670953"/>
            <a:chOff x="6615437" y="3925290"/>
            <a:chExt cx="3293858" cy="670953"/>
          </a:xfrm>
        </p:grpSpPr>
        <p:sp>
          <p:nvSpPr>
            <p:cNvPr id="132" name="TextBox 131"/>
            <p:cNvSpPr txBox="1"/>
            <p:nvPr/>
          </p:nvSpPr>
          <p:spPr>
            <a:xfrm>
              <a:off x="6930527" y="3925290"/>
              <a:ext cx="2978768" cy="67095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600" spc="-40" dirty="0" smtClean="0">
                  <a:cs typeface="Miriam Fixed" panose="020B0509050101010101" pitchFamily="49" charset="-79"/>
                </a:rPr>
                <a:t>от </a:t>
              </a:r>
              <a:r>
                <a:rPr lang="ru-RU" sz="18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205 </a:t>
              </a:r>
              <a:r>
                <a:rPr lang="ru-RU" sz="1600" spc="-40" dirty="0" smtClean="0">
                  <a:cs typeface="Miriam Fixed" panose="020B0509050101010101" pitchFamily="49" charset="-79"/>
                </a:rPr>
                <a:t>до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8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250 </a:t>
              </a:r>
              <a:r>
                <a:rPr lang="ru-RU" sz="1600" spc="-40" dirty="0" smtClean="0">
                  <a:cs typeface="Miriam Fixed" panose="020B0509050101010101" pitchFamily="49" charset="-79"/>
                </a:rPr>
                <a:t>тыс. руб. в месяц                   (</a:t>
              </a:r>
              <a:r>
                <a:rPr lang="ru-RU" sz="1300" spc="-20" dirty="0" smtClean="0">
                  <a:cs typeface="Miriam Fixed" panose="020B0509050101010101" pitchFamily="49" charset="-79"/>
                </a:rPr>
                <a:t>в </a:t>
              </a:r>
              <a:r>
                <a:rPr lang="ru-RU" sz="1300" spc="-20" dirty="0">
                  <a:cs typeface="Miriam Fixed" panose="020B0509050101010101" pitchFamily="49" charset="-79"/>
                </a:rPr>
                <a:t>зависимости от  воинского звания, должности </a:t>
              </a:r>
              <a:r>
                <a:rPr lang="ru-RU" sz="1300" spc="-20" dirty="0" smtClean="0">
                  <a:cs typeface="Miriam Fixed" panose="020B0509050101010101" pitchFamily="49" charset="-79"/>
                </a:rPr>
                <a:t>и </a:t>
              </a:r>
              <a:r>
                <a:rPr lang="ru-RU" sz="1300" spc="-20" dirty="0">
                  <a:cs typeface="Miriam Fixed" panose="020B0509050101010101" pitchFamily="49" charset="-79"/>
                </a:rPr>
                <a:t>выслуги </a:t>
              </a:r>
              <a:r>
                <a:rPr lang="ru-RU" sz="1300" spc="-20" dirty="0" smtClean="0">
                  <a:cs typeface="Miriam Fixed" panose="020B0509050101010101" pitchFamily="49" charset="-79"/>
                </a:rPr>
                <a:t>лет)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133" name="Рисунок 1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15437" y="392529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6608008" y="5111208"/>
            <a:ext cx="3265047" cy="637995"/>
            <a:chOff x="6628317" y="4797152"/>
            <a:chExt cx="3265047" cy="637995"/>
          </a:xfrm>
        </p:grpSpPr>
        <p:sp>
          <p:nvSpPr>
            <p:cNvPr id="134" name="TextBox 133"/>
            <p:cNvSpPr txBox="1"/>
            <p:nvPr/>
          </p:nvSpPr>
          <p:spPr>
            <a:xfrm>
              <a:off x="6914596" y="4797152"/>
              <a:ext cx="2978768" cy="637995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1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600" spc="-100" dirty="0" smtClean="0">
                  <a:cs typeface="Miriam Fixed" panose="020B0509050101010101" pitchFamily="49" charset="-79"/>
                </a:rPr>
                <a:t>от  </a:t>
              </a:r>
              <a:r>
                <a:rPr lang="ru-RU" sz="1800" spc="-1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50  </a:t>
              </a:r>
              <a:r>
                <a:rPr lang="ru-RU" sz="1600" spc="-100" dirty="0" smtClean="0">
                  <a:cs typeface="Miriam Fixed" panose="020B0509050101010101" pitchFamily="49" charset="-79"/>
                </a:rPr>
                <a:t>тыс. руб. до</a:t>
              </a:r>
              <a:r>
                <a:rPr lang="ru-RU" sz="1400" spc="-100" dirty="0" smtClean="0">
                  <a:cs typeface="Miriam Fixed" panose="020B0509050101010101" pitchFamily="49" charset="-79"/>
                </a:rPr>
                <a:t> </a:t>
              </a:r>
              <a:r>
                <a:rPr lang="ru-RU" sz="1800" spc="-1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 </a:t>
              </a:r>
              <a:r>
                <a:rPr lang="ru-RU" sz="1600" spc="-100" dirty="0">
                  <a:cs typeface="Miriam Fixed" panose="020B0509050101010101" pitchFamily="49" charset="-79"/>
                </a:rPr>
                <a:t>млн. </a:t>
              </a:r>
              <a:r>
                <a:rPr lang="ru-RU" sz="1600" spc="-100" dirty="0" smtClean="0">
                  <a:cs typeface="Miriam Fixed" panose="020B0509050101010101" pitchFamily="49" charset="-79"/>
                </a:rPr>
                <a:t>руб. </a:t>
              </a:r>
            </a:p>
            <a:p>
              <a:pPr algn="just">
                <a:lnSpc>
                  <a:spcPct val="80000"/>
                </a:lnSpc>
              </a:pPr>
              <a:r>
                <a:rPr lang="ru-RU" sz="1300" spc="-20" dirty="0" smtClean="0">
                  <a:cs typeface="Miriam Fixed" panose="020B0509050101010101" pitchFamily="49" charset="-79"/>
                </a:rPr>
                <a:t>(за уничтожение или захват вооружения </a:t>
              </a:r>
              <a:br>
                <a:rPr lang="ru-RU" sz="1300" spc="-20" dirty="0" smtClean="0">
                  <a:cs typeface="Miriam Fixed" panose="020B0509050101010101" pitchFamily="49" charset="-79"/>
                </a:rPr>
              </a:br>
              <a:r>
                <a:rPr lang="ru-RU" sz="1300" spc="-20" dirty="0" smtClean="0">
                  <a:cs typeface="Miriam Fixed" panose="020B0509050101010101" pitchFamily="49" charset="-79"/>
                </a:rPr>
                <a:t>и военной техники противника)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135" name="Рисунок 1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28317" y="4797152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5" name="Группа 14"/>
          <p:cNvGrpSpPr/>
          <p:nvPr/>
        </p:nvGrpSpPr>
        <p:grpSpPr>
          <a:xfrm>
            <a:off x="6608008" y="5674140"/>
            <a:ext cx="3285356" cy="634020"/>
            <a:chOff x="6608008" y="5546142"/>
            <a:chExt cx="3285356" cy="634020"/>
          </a:xfrm>
        </p:grpSpPr>
        <p:sp>
          <p:nvSpPr>
            <p:cNvPr id="136" name="TextBox 135"/>
            <p:cNvSpPr txBox="1"/>
            <p:nvPr/>
          </p:nvSpPr>
          <p:spPr>
            <a:xfrm>
              <a:off x="6914596" y="5546142"/>
              <a:ext cx="2978768" cy="634020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1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400" spc="-100" dirty="0" smtClean="0">
                  <a:cs typeface="Miriam Fixed" panose="020B0509050101010101" pitchFamily="49" charset="-79"/>
                </a:rPr>
                <a:t> </a:t>
              </a:r>
              <a:r>
                <a:rPr lang="ru-RU" sz="1800" spc="-1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8 </a:t>
              </a:r>
              <a:r>
                <a:rPr lang="ru-RU" sz="1600" spc="-100" dirty="0" smtClean="0">
                  <a:cs typeface="Miriam Fixed" panose="020B0509050101010101" pitchFamily="49" charset="-79"/>
                </a:rPr>
                <a:t>тыс. руб. ежедневно</a:t>
              </a:r>
              <a:endParaRPr lang="ru-RU" sz="1000" spc="-100" dirty="0" smtClean="0">
                <a:cs typeface="Miriam Fixed" panose="020B0509050101010101" pitchFamily="49" charset="-79"/>
              </a:endParaRPr>
            </a:p>
            <a:p>
              <a:pPr algn="just">
                <a:lnSpc>
                  <a:spcPct val="80000"/>
                </a:lnSpc>
              </a:pPr>
              <a:r>
                <a:rPr lang="ru-RU" sz="1300" spc="-30" dirty="0" smtClean="0">
                  <a:cs typeface="Miriam Fixed" panose="020B0509050101010101" pitchFamily="49" charset="-79"/>
                </a:rPr>
                <a:t>(за участие в активных наступательных действиях) </a:t>
              </a:r>
              <a:endParaRPr lang="ru-RU" sz="1300" spc="-30" dirty="0">
                <a:cs typeface="Miriam Fixed" panose="020B0509050101010101" pitchFamily="49" charset="-79"/>
              </a:endParaRPr>
            </a:p>
          </p:txBody>
        </p:sp>
        <p:pic>
          <p:nvPicPr>
            <p:cNvPr id="137" name="Рисунок 13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08008" y="5546142"/>
              <a:ext cx="446791" cy="3564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6" name="Группа 15"/>
          <p:cNvGrpSpPr/>
          <p:nvPr/>
        </p:nvGrpSpPr>
        <p:grpSpPr>
          <a:xfrm>
            <a:off x="6608008" y="6233097"/>
            <a:ext cx="3277567" cy="645373"/>
            <a:chOff x="6615797" y="6291153"/>
            <a:chExt cx="3277567" cy="645373"/>
          </a:xfrm>
        </p:grpSpPr>
        <p:sp>
          <p:nvSpPr>
            <p:cNvPr id="140" name="TextBox 139"/>
            <p:cNvSpPr txBox="1"/>
            <p:nvPr/>
          </p:nvSpPr>
          <p:spPr>
            <a:xfrm>
              <a:off x="6914596" y="6302506"/>
              <a:ext cx="2978768" cy="634020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1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800" spc="-1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50</a:t>
              </a:r>
              <a:r>
                <a:rPr lang="ru-RU" sz="1600" spc="-10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600" spc="-100" dirty="0">
                  <a:cs typeface="Miriam Fixed" panose="020B0509050101010101" pitchFamily="49" charset="-79"/>
                </a:rPr>
                <a:t>тыс</a:t>
              </a:r>
              <a:r>
                <a:rPr lang="ru-RU" sz="1600" spc="-100" dirty="0" smtClean="0">
                  <a:cs typeface="Miriam Fixed" panose="020B0509050101010101" pitchFamily="49" charset="-79"/>
                </a:rPr>
                <a:t>. руб. </a:t>
              </a:r>
            </a:p>
            <a:p>
              <a:pPr algn="just">
                <a:lnSpc>
                  <a:spcPct val="80000"/>
                </a:lnSpc>
              </a:pPr>
              <a:r>
                <a:rPr lang="ru-RU" sz="1300" spc="-100" dirty="0" smtClean="0">
                  <a:cs typeface="Miriam Fixed" panose="020B0509050101010101" pitchFamily="49" charset="-79"/>
                </a:rPr>
                <a:t>(за каждый километр продвижения в составе штурмовых отрядов) </a:t>
              </a:r>
              <a:endParaRPr lang="ru-RU" sz="1300" spc="-100" dirty="0">
                <a:cs typeface="Miriam Fixed" panose="020B0509050101010101" pitchFamily="49" charset="-79"/>
              </a:endParaRPr>
            </a:p>
          </p:txBody>
        </p:sp>
        <p:pic>
          <p:nvPicPr>
            <p:cNvPr id="141" name="Рисунок 1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15797" y="6291153"/>
              <a:ext cx="406175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cxnSp>
        <p:nvCxnSpPr>
          <p:cNvPr id="41" name="Прямая соединительная линия 40"/>
          <p:cNvCxnSpPr/>
          <p:nvPr/>
        </p:nvCxnSpPr>
        <p:spPr>
          <a:xfrm>
            <a:off x="6649079" y="40949"/>
            <a:ext cx="9290" cy="7175755"/>
          </a:xfrm>
          <a:prstGeom prst="line">
            <a:avLst/>
          </a:prstGeom>
          <a:ln w="254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 flipH="1">
            <a:off x="3305484" y="45720"/>
            <a:ext cx="9216" cy="7170984"/>
          </a:xfrm>
          <a:prstGeom prst="line">
            <a:avLst/>
          </a:prstGeom>
          <a:ln w="254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Рисунок 1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2980360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sp>
        <p:nvSpPr>
          <p:cNvPr id="153" name="Прямоугольник 152"/>
          <p:cNvSpPr/>
          <p:nvPr/>
        </p:nvSpPr>
        <p:spPr>
          <a:xfrm>
            <a:off x="3689866" y="3014382"/>
            <a:ext cx="2888111" cy="278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ru-RU" sz="1300" dirty="0" smtClean="0">
                <a:cs typeface="Miriam Fixed" panose="020B0509050101010101" pitchFamily="49" charset="-79"/>
              </a:rPr>
              <a:t>паспорт</a:t>
            </a:r>
          </a:p>
        </p:txBody>
      </p:sp>
      <p:pic>
        <p:nvPicPr>
          <p:cNvPr id="156" name="Рисунок 1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2625396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7" name="Рисунок 1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3278853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sp>
        <p:nvSpPr>
          <p:cNvPr id="158" name="Прямоугольник 157"/>
          <p:cNvSpPr/>
          <p:nvPr/>
        </p:nvSpPr>
        <p:spPr>
          <a:xfrm>
            <a:off x="3689866" y="3915396"/>
            <a:ext cx="3124572" cy="278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ru-RU" sz="1300" dirty="0" smtClean="0">
                <a:cs typeface="Miriam Fixed" panose="020B0509050101010101" pitchFamily="49" charset="-79"/>
              </a:rPr>
              <a:t>документы об образовании</a:t>
            </a:r>
            <a:endParaRPr lang="ru-RU" sz="1300" dirty="0">
              <a:cs typeface="Miriam Fixed" panose="020B0509050101010101" pitchFamily="49" charset="-79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3689866" y="3556243"/>
            <a:ext cx="2889831" cy="416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FF0000"/>
              </a:buClr>
              <a:buSzPct val="130000"/>
            </a:pPr>
            <a:r>
              <a:rPr lang="ru-RU" sz="1300" dirty="0" smtClean="0">
                <a:cs typeface="Miriam Fixed" panose="020B0509050101010101" pitchFamily="49" charset="-79"/>
              </a:rPr>
              <a:t>свидетельства о браке и рождении детей (при наличии)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3689866" y="3285964"/>
            <a:ext cx="3124572" cy="278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ru-RU" sz="1300" dirty="0" smtClean="0">
                <a:cs typeface="Miriam Fixed" panose="020B0509050101010101" pitchFamily="49" charset="-79"/>
              </a:rPr>
              <a:t>военный билет (при наличии)</a:t>
            </a:r>
          </a:p>
        </p:txBody>
      </p:sp>
      <p:pic>
        <p:nvPicPr>
          <p:cNvPr id="161" name="Рисунок 1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3571103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2" name="Рисунок 1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3911953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sp>
        <p:nvSpPr>
          <p:cNvPr id="138" name="Прямоугольник 137"/>
          <p:cNvSpPr/>
          <p:nvPr/>
        </p:nvSpPr>
        <p:spPr>
          <a:xfrm>
            <a:off x="3689866" y="5513051"/>
            <a:ext cx="316651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FF"/>
              </a:buClr>
              <a:buSzPct val="130000"/>
            </a:pPr>
            <a:r>
              <a:rPr lang="ru-RU" sz="1300" dirty="0" smtClean="0">
                <a:cs typeface="Miriam Fixed" panose="020B0509050101010101" pitchFamily="49" charset="-79"/>
              </a:rPr>
              <a:t>пройти медицинский осмотр</a:t>
            </a:r>
          </a:p>
        </p:txBody>
      </p:sp>
      <p:sp>
        <p:nvSpPr>
          <p:cNvPr id="139" name="Прямоугольник 138"/>
          <p:cNvSpPr/>
          <p:nvPr/>
        </p:nvSpPr>
        <p:spPr>
          <a:xfrm>
            <a:off x="3689866" y="5772835"/>
            <a:ext cx="3166515" cy="416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rgbClr val="0000FF"/>
              </a:buClr>
              <a:buSzPct val="130000"/>
            </a:pPr>
            <a:r>
              <a:rPr lang="ru-RU" sz="1300" dirty="0" smtClean="0">
                <a:cs typeface="Miriam Fixed" panose="020B0509050101010101" pitchFamily="49" charset="-79"/>
              </a:rPr>
              <a:t>получить предписание и убыть к месту службы</a:t>
            </a:r>
          </a:p>
        </p:txBody>
      </p:sp>
      <p:sp>
        <p:nvSpPr>
          <p:cNvPr id="144" name="Прямоугольник 143"/>
          <p:cNvSpPr/>
          <p:nvPr/>
        </p:nvSpPr>
        <p:spPr>
          <a:xfrm>
            <a:off x="3689866" y="6067996"/>
            <a:ext cx="316651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FF"/>
              </a:buClr>
              <a:buSzPct val="130000"/>
            </a:pPr>
            <a:r>
              <a:rPr lang="ru-RU" sz="1300" dirty="0" smtClean="0">
                <a:cs typeface="Miriam Fixed" panose="020B0509050101010101" pitchFamily="49" charset="-79"/>
              </a:rPr>
              <a:t>заключить контракт в воинской части</a:t>
            </a:r>
            <a:endParaRPr lang="ru-RU" sz="1300" dirty="0">
              <a:cs typeface="Miriam Fixed" panose="020B0509050101010101" pitchFamily="49" charset="-79"/>
            </a:endParaRPr>
          </a:p>
        </p:txBody>
      </p:sp>
      <p:sp>
        <p:nvSpPr>
          <p:cNvPr id="145" name="Прямоугольник 144"/>
          <p:cNvSpPr/>
          <p:nvPr/>
        </p:nvSpPr>
        <p:spPr>
          <a:xfrm>
            <a:off x="3689866" y="4956067"/>
            <a:ext cx="3166515" cy="416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rgbClr val="0000FF"/>
              </a:buClr>
              <a:buSzPct val="130000"/>
            </a:pPr>
            <a:r>
              <a:rPr lang="ru-RU" sz="1300" dirty="0">
                <a:cs typeface="Miriam Fixed" panose="020B0509050101010101" pitchFamily="49" charset="-79"/>
              </a:rPr>
              <a:t>с</a:t>
            </a:r>
            <a:r>
              <a:rPr lang="ru-RU" sz="1300" dirty="0" smtClean="0">
                <a:cs typeface="Miriam Fixed" panose="020B0509050101010101" pitchFamily="49" charset="-79"/>
              </a:rPr>
              <a:t>дать документы в пункт отбора </a:t>
            </a:r>
            <a:br>
              <a:rPr lang="ru-RU" sz="1300" dirty="0" smtClean="0">
                <a:cs typeface="Miriam Fixed" panose="020B0509050101010101" pitchFamily="49" charset="-79"/>
              </a:rPr>
            </a:br>
            <a:r>
              <a:rPr lang="ru-RU" sz="1300" dirty="0" smtClean="0">
                <a:cs typeface="Miriam Fixed" panose="020B0509050101010101" pitchFamily="49" charset="-79"/>
              </a:rPr>
              <a:t>или военный комиссариат</a:t>
            </a:r>
          </a:p>
        </p:txBody>
      </p:sp>
      <p:pic>
        <p:nvPicPr>
          <p:cNvPr id="149" name="Рисунок 1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4934215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0" name="Рисунок 1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5263026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2" name="Рисунок 1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5517778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4" name="Рисунок 1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5772571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7" name="Рисунок 1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6987" y="6052366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grpSp>
        <p:nvGrpSpPr>
          <p:cNvPr id="20" name="Группа 19"/>
          <p:cNvGrpSpPr/>
          <p:nvPr/>
        </p:nvGrpSpPr>
        <p:grpSpPr>
          <a:xfrm>
            <a:off x="6608008" y="3923854"/>
            <a:ext cx="3249161" cy="1262417"/>
            <a:chOff x="6634496" y="4451626"/>
            <a:chExt cx="3249161" cy="1262417"/>
          </a:xfrm>
        </p:grpSpPr>
        <p:sp>
          <p:nvSpPr>
            <p:cNvPr id="99" name="TextBox 98"/>
            <p:cNvSpPr txBox="1"/>
            <p:nvPr/>
          </p:nvSpPr>
          <p:spPr>
            <a:xfrm>
              <a:off x="6991927" y="4464470"/>
              <a:ext cx="2891730" cy="124957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6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сохраняется</a:t>
              </a:r>
              <a:r>
                <a:rPr lang="ru-RU" sz="1600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b="1" spc="-20" dirty="0">
                  <a:cs typeface="Miriam Fixed" panose="020B0509050101010101" pitchFamily="49" charset="-79"/>
                </a:rPr>
                <a:t>2 оклада по воинской должности</a:t>
              </a:r>
              <a:r>
                <a:rPr lang="ru-RU" sz="1300" spc="-20" dirty="0">
                  <a:cs typeface="Miriam Fixed" panose="020B0509050101010101" pitchFamily="49" charset="-79"/>
                </a:rPr>
                <a:t>, ежемесячная социальная выплата </a:t>
              </a:r>
              <a:r>
                <a:rPr lang="ru-RU" sz="1300" spc="-20" dirty="0" smtClean="0">
                  <a:cs typeface="Miriam Fixed" panose="020B0509050101010101" pitchFamily="49" charset="-79"/>
                </a:rPr>
                <a:t>в размере </a:t>
              </a:r>
              <a:r>
                <a:rPr lang="ru-RU" sz="1300" b="1" spc="-20" dirty="0" smtClean="0">
                  <a:cs typeface="Miriam Fixed" panose="020B0509050101010101" pitchFamily="49" charset="-79"/>
                </a:rPr>
                <a:t>37 тыс. руб</a:t>
              </a:r>
              <a:r>
                <a:rPr lang="ru-RU" sz="1300" spc="-20" dirty="0" smtClean="0">
                  <a:cs typeface="Miriam Fixed" panose="020B0509050101010101" pitchFamily="49" charset="-79"/>
                </a:rPr>
                <a:t>. </a:t>
              </a:r>
              <a:br>
                <a:rPr lang="ru-RU" sz="1300" spc="-20" dirty="0" smtClean="0">
                  <a:cs typeface="Miriam Fixed" panose="020B0509050101010101" pitchFamily="49" charset="-79"/>
                </a:rPr>
              </a:br>
              <a:r>
                <a:rPr lang="ru-RU" sz="1300" spc="-20" dirty="0" smtClean="0">
                  <a:cs typeface="Miriam Fixed" panose="020B0509050101010101" pitchFamily="49" charset="-79"/>
                </a:rPr>
                <a:t>и </a:t>
              </a:r>
              <a:r>
                <a:rPr lang="ru-RU" sz="1300" b="1" spc="-20" dirty="0">
                  <a:cs typeface="Miriam Fixed" panose="020B0509050101010101" pitchFamily="49" charset="-79"/>
                </a:rPr>
                <a:t>суточные </a:t>
              </a:r>
              <a:r>
                <a:rPr lang="ru-RU" sz="1300" b="1" spc="-20" dirty="0" smtClean="0">
                  <a:cs typeface="Miriam Fixed" panose="020B0509050101010101" pitchFamily="49" charset="-79"/>
                </a:rPr>
                <a:t>выплаты </a:t>
              </a:r>
              <a:r>
                <a:rPr lang="ru-RU" sz="1300" spc="-20" dirty="0" smtClean="0">
                  <a:cs typeface="Miriam Fixed" panose="020B0509050101010101" pitchFamily="49" charset="-79"/>
                </a:rPr>
                <a:t>за </a:t>
              </a:r>
              <a:r>
                <a:rPr lang="ru-RU" sz="1300" spc="-20" dirty="0">
                  <a:cs typeface="Miriam Fixed" panose="020B0509050101010101" pitchFamily="49" charset="-79"/>
                </a:rPr>
                <a:t>военнослужащими, выведенными </a:t>
              </a:r>
              <a:r>
                <a:rPr lang="ru-RU" sz="1300" spc="-20" dirty="0" smtClean="0">
                  <a:cs typeface="Miriam Fixed" panose="020B0509050101010101" pitchFamily="49" charset="-79"/>
                </a:rPr>
                <a:t>в </a:t>
              </a:r>
              <a:r>
                <a:rPr lang="ru-RU" sz="1300" spc="-20" dirty="0">
                  <a:cs typeface="Miriam Fixed" panose="020B0509050101010101" pitchFamily="49" charset="-79"/>
                </a:rPr>
                <a:t>район восстановления, находящимися на лечении, в отпуске и командировке </a:t>
              </a:r>
            </a:p>
          </p:txBody>
        </p:sp>
        <p:pic>
          <p:nvPicPr>
            <p:cNvPr id="100" name="Рисунок 9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34496" y="4451626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5049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3296816" y="0"/>
            <a:ext cx="0" cy="6857914"/>
          </a:xfrm>
          <a:prstGeom prst="line">
            <a:avLst/>
          </a:prstGeom>
          <a:ln w="254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602590" y="86"/>
            <a:ext cx="0" cy="6857914"/>
          </a:xfrm>
          <a:prstGeom prst="line">
            <a:avLst/>
          </a:prstGeom>
          <a:ln w="254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63" r="45666"/>
          <a:stretch/>
        </p:blipFill>
        <p:spPr bwMode="auto">
          <a:xfrm>
            <a:off x="6666000" y="482781"/>
            <a:ext cx="3240000" cy="5610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6666000" y="5878984"/>
            <a:ext cx="3240000" cy="973089"/>
            <a:chOff x="6321152" y="7323567"/>
            <a:chExt cx="3240000" cy="973089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6321152" y="7650502"/>
              <a:ext cx="3240000" cy="324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321152" y="7972656"/>
              <a:ext cx="3240000" cy="3240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321152" y="7323567"/>
              <a:ext cx="3240000" cy="324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pic>
        <p:nvPicPr>
          <p:cNvPr id="2053" name="Picture 5" descr="Y:\МОЛОМИН\МОЛОМИН\СВО Брошура\Элементы\Жето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121" y="5097876"/>
            <a:ext cx="127269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324543" y="6492559"/>
            <a:ext cx="1598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 smtClean="0">
                <a:solidFill>
                  <a:prstClr val="white">
                    <a:lumMod val="85000"/>
                  </a:prstClr>
                </a:solidFill>
              </a:rPr>
              <a:t>contract.mil.ru</a:t>
            </a:r>
            <a:endParaRPr lang="ru-RU" sz="1800" dirty="0">
              <a:solidFill>
                <a:prstClr val="white">
                  <a:lumMod val="85000"/>
                </a:prstClr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50247" y="5880128"/>
            <a:ext cx="27017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800" b="1" dirty="0" smtClean="0">
                <a:solidFill>
                  <a:prstClr val="black"/>
                </a:solidFill>
              </a:rPr>
              <a:t>СЛУЖБА ПО КОНТРАКТУ</a:t>
            </a:r>
          </a:p>
          <a:p>
            <a:pPr algn="ctr"/>
            <a:r>
              <a:rPr lang="ru-RU" sz="1800" b="1" dirty="0" smtClean="0">
                <a:solidFill>
                  <a:prstClr val="white"/>
                </a:solidFill>
              </a:rPr>
              <a:t>В ВООРУЖЕННЫХ СИЛАХ</a:t>
            </a:r>
            <a:endParaRPr lang="ru-RU" sz="1800" dirty="0">
              <a:solidFill>
                <a:prstClr val="white"/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60261" y="7604"/>
            <a:ext cx="3240000" cy="69223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7355" y="7604"/>
            <a:ext cx="3240000" cy="788952"/>
            <a:chOff x="3371124" y="3751231"/>
            <a:chExt cx="3173843" cy="788952"/>
          </a:xfrm>
        </p:grpSpPr>
        <p:pic>
          <p:nvPicPr>
            <p:cNvPr id="31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2" name="Половина рамки 31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" name="Половина рамки 32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1723" y="276908"/>
            <a:ext cx="3210261" cy="349617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600" b="1" spc="-100" dirty="0" smtClean="0">
                <a:solidFill>
                  <a:prstClr val="white"/>
                </a:solidFill>
                <a:latin typeface="+mj-lt"/>
                <a:cs typeface="Miriam Fixed" panose="020B0509050101010101" pitchFamily="49" charset="-79"/>
              </a:rPr>
              <a:t>СОЦИАЛЬНЫЕ ЛЬГОТЫ  И  ГАРАНТИИ  </a:t>
            </a:r>
            <a:endParaRPr lang="ru-RU" sz="1400" b="1" spc="-100" dirty="0">
              <a:solidFill>
                <a:prstClr val="white"/>
              </a:solidFill>
              <a:latin typeface="+mj-lt"/>
              <a:cs typeface="Miriam Fixed" panose="020B0509050101010101" pitchFamily="49" charset="-79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3352067" y="7604"/>
            <a:ext cx="3240000" cy="788952"/>
            <a:chOff x="3371124" y="3751231"/>
            <a:chExt cx="3173843" cy="788952"/>
          </a:xfrm>
        </p:grpSpPr>
        <p:pic>
          <p:nvPicPr>
            <p:cNvPr id="37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8" name="Половина рамки 37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9" name="Половина рамки 38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371784" y="92969"/>
            <a:ext cx="3210261" cy="785157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prstClr val="white"/>
                </a:solidFill>
                <a:latin typeface="+mj-lt"/>
                <a:cs typeface="Miriam Fixed" panose="020B0509050101010101" pitchFamily="49" charset="-79"/>
              </a:rPr>
              <a:t>ДОПОЛНИТЕЛЬНЫЕ ЛЬГОТЫ </a:t>
            </a:r>
            <a:br>
              <a:rPr lang="ru-RU" sz="1600" b="1" dirty="0" smtClean="0">
                <a:solidFill>
                  <a:prstClr val="white"/>
                </a:solidFill>
                <a:latin typeface="+mj-lt"/>
                <a:cs typeface="Miriam Fixed" panose="020B0509050101010101" pitchFamily="49" charset="-79"/>
              </a:rPr>
            </a:br>
            <a:r>
              <a:rPr lang="ru-RU" sz="1600" b="1" dirty="0" smtClean="0">
                <a:solidFill>
                  <a:prstClr val="white"/>
                </a:solidFill>
                <a:latin typeface="+mj-lt"/>
                <a:cs typeface="Miriam Fixed" panose="020B0509050101010101" pitchFamily="49" charset="-79"/>
              </a:rPr>
              <a:t>ДЛЯ УЧАСТНИКОВ СПЕЦИАЛЬНОЙ ВОЕННОЙ ОПЕРАЦИИ 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312247" y="5997085"/>
            <a:ext cx="3298870" cy="738664"/>
          </a:xfrm>
          <a:prstGeom prst="rect">
            <a:avLst/>
          </a:prstGeom>
        </p:spPr>
        <p:txBody>
          <a:bodyPr wrap="square" lIns="0" rIns="0">
            <a:noAutofit/>
          </a:bodyPr>
          <a:lstStyle/>
          <a:p>
            <a:pPr algn="ctr">
              <a:buClr>
                <a:srgbClr val="FF0000"/>
              </a:buClr>
            </a:pPr>
            <a:endParaRPr lang="ru-RU" sz="1400" b="1" dirty="0" smtClean="0">
              <a:solidFill>
                <a:srgbClr val="0000FF"/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270563" y="909270"/>
            <a:ext cx="3363118" cy="466657"/>
            <a:chOff x="3226350" y="893622"/>
            <a:chExt cx="3363118" cy="466657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3629925" y="893622"/>
              <a:ext cx="2959543" cy="466657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статус ветерана боевых действий </a:t>
              </a:r>
              <a:b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</a:b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и соответствующие льготы</a:t>
              </a:r>
            </a:p>
          </p:txBody>
        </p:sp>
        <p:pic>
          <p:nvPicPr>
            <p:cNvPr id="100" name="Рисунок 9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26350" y="893622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7" name="Группа 6"/>
          <p:cNvGrpSpPr/>
          <p:nvPr/>
        </p:nvGrpSpPr>
        <p:grpSpPr>
          <a:xfrm>
            <a:off x="3270563" y="1680147"/>
            <a:ext cx="3339451" cy="324000"/>
            <a:chOff x="3226350" y="3025359"/>
            <a:chExt cx="3339451" cy="324000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3629925" y="3025359"/>
              <a:ext cx="2935876" cy="27455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кредитные и налоговые каникулы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01" name="Рисунок 10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26350" y="3025359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9" name="Группа 8"/>
          <p:cNvGrpSpPr/>
          <p:nvPr/>
        </p:nvGrpSpPr>
        <p:grpSpPr>
          <a:xfrm>
            <a:off x="3270563" y="3079244"/>
            <a:ext cx="3339452" cy="487730"/>
            <a:chOff x="3226349" y="3882938"/>
            <a:chExt cx="3339452" cy="487730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3629925" y="3899138"/>
              <a:ext cx="2935876" cy="471530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</a:t>
              </a: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есплатный отдых детей в летних оздоровительных лагерях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04" name="Рисунок 1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26349" y="3882938"/>
              <a:ext cx="426483" cy="3402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1" name="Группа 10"/>
          <p:cNvGrpSpPr/>
          <p:nvPr/>
        </p:nvGrpSpPr>
        <p:grpSpPr>
          <a:xfrm>
            <a:off x="3270563" y="3871194"/>
            <a:ext cx="3339451" cy="466657"/>
            <a:chOff x="3226350" y="4986983"/>
            <a:chExt cx="3339451" cy="466657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3629925" y="4986983"/>
              <a:ext cx="2935876" cy="466657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страховые выплаты при ранении (травме) и гибели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05" name="Рисунок 10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26350" y="4986983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110" name="TextBox 109"/>
          <p:cNvSpPr txBox="1"/>
          <p:nvPr/>
        </p:nvSpPr>
        <p:spPr>
          <a:xfrm>
            <a:off x="7539507" y="111937"/>
            <a:ext cx="2383014" cy="509429"/>
          </a:xfrm>
          <a:prstGeom prst="rect">
            <a:avLst/>
          </a:prstGeom>
          <a:noFill/>
        </p:spPr>
        <p:txBody>
          <a:bodyPr wrap="none" lIns="47302" tIns="23651" rIns="47302" bIns="23651" rtlCol="0">
            <a:spAutoFit/>
          </a:bodyPr>
          <a:lstStyle/>
          <a:p>
            <a:pPr algn="ctr"/>
            <a:r>
              <a:rPr lang="ru-RU" sz="1500" b="1" dirty="0">
                <a:solidFill>
                  <a:srgbClr val="C00000"/>
                </a:solidFill>
                <a:latin typeface="+mj-lt"/>
                <a:ea typeface="Tahoma" pitchFamily="34" charset="0"/>
                <a:cs typeface="Arial" pitchFamily="34" charset="0"/>
              </a:rPr>
              <a:t>МИНИСТЕРСТВО ОБОРОНЫ</a:t>
            </a:r>
          </a:p>
          <a:p>
            <a:pPr algn="ctr"/>
            <a:r>
              <a:rPr lang="ru-RU" sz="1500" b="1" dirty="0">
                <a:solidFill>
                  <a:srgbClr val="C00000"/>
                </a:solidFill>
                <a:latin typeface="+mj-lt"/>
                <a:ea typeface="Tahoma" pitchFamily="34" charset="0"/>
                <a:cs typeface="Arial" pitchFamily="34" charset="0"/>
              </a:rPr>
              <a:t>РОССИЙСКОЙ ФЕДЕРАЦИИ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-69814" y="909270"/>
            <a:ext cx="3287638" cy="675945"/>
            <a:chOff x="-67681" y="909270"/>
            <a:chExt cx="3287638" cy="675945"/>
          </a:xfrm>
        </p:grpSpPr>
        <p:sp>
          <p:nvSpPr>
            <p:cNvPr id="120" name="Прямоугольник 119"/>
            <p:cNvSpPr/>
            <p:nvPr/>
          </p:nvSpPr>
          <p:spPr>
            <a:xfrm>
              <a:off x="284081" y="909270"/>
              <a:ext cx="2935876" cy="67594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собственное жилье за счет Минобороны России через </a:t>
              </a:r>
              <a:r>
                <a:rPr lang="ru-RU" sz="1600" spc="-40" dirty="0" err="1">
                  <a:solidFill>
                    <a:srgbClr val="003399"/>
                  </a:solidFill>
                  <a:cs typeface="Miriam Fixed" panose="020B0509050101010101" pitchFamily="49" charset="-79"/>
                </a:rPr>
                <a:t>накопительно</a:t>
              </a: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-ипотечную систему</a:t>
              </a:r>
            </a:p>
          </p:txBody>
        </p:sp>
        <p:pic>
          <p:nvPicPr>
            <p:cNvPr id="121" name="Рисунок 1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67681" y="90927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-69814" y="1733762"/>
            <a:ext cx="3301494" cy="478968"/>
            <a:chOff x="-81537" y="1814705"/>
            <a:chExt cx="3301494" cy="478968"/>
          </a:xfrm>
        </p:grpSpPr>
        <p:sp>
          <p:nvSpPr>
            <p:cNvPr id="122" name="Прямоугольник 121"/>
            <p:cNvSpPr/>
            <p:nvPr/>
          </p:nvSpPr>
          <p:spPr>
            <a:xfrm>
              <a:off x="284081" y="1814705"/>
              <a:ext cx="2935876" cy="478968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служебное жилье или компенсация за </a:t>
              </a:r>
              <a:r>
                <a:rPr lang="ru-RU" sz="1600" spc="-40" dirty="0" err="1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найм</a:t>
              </a: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 жилья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23" name="Рисунок 1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81537" y="181964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-69814" y="2361277"/>
            <a:ext cx="3453320" cy="663634"/>
            <a:chOff x="-81537" y="2405787"/>
            <a:chExt cx="3453320" cy="729997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284080" y="2405787"/>
              <a:ext cx="3087703" cy="729997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бесплатное </a:t>
              </a: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обследование, </a:t>
              </a: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/>
              </a:r>
              <a:b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</a:br>
              <a:r>
                <a:rPr lang="ru-RU" sz="1600" spc="-3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лечение </a:t>
              </a: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и </a:t>
              </a: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реабилитация в </a:t>
              </a: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военно-медицинских </a:t>
              </a: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учреждениях  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25" name="Рисунок 1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81537" y="2405787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-69814" y="3765824"/>
            <a:ext cx="3277808" cy="540524"/>
            <a:chOff x="-57851" y="3973476"/>
            <a:chExt cx="3277808" cy="540524"/>
          </a:xfrm>
        </p:grpSpPr>
        <p:pic>
          <p:nvPicPr>
            <p:cNvPr id="106" name="Рисунок 10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57851" y="3979842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sp>
          <p:nvSpPr>
            <p:cNvPr id="128" name="Прямоугольник 127"/>
            <p:cNvSpPr/>
            <p:nvPr/>
          </p:nvSpPr>
          <p:spPr>
            <a:xfrm>
              <a:off x="284081" y="3973476"/>
              <a:ext cx="2935876" cy="540524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обеспечение вещевым имуществом и обмундированием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-69814" y="4951724"/>
            <a:ext cx="3287638" cy="481394"/>
            <a:chOff x="-67681" y="5023649"/>
            <a:chExt cx="3287638" cy="481394"/>
          </a:xfrm>
        </p:grpSpPr>
        <p:sp>
          <p:nvSpPr>
            <p:cNvPr id="130" name="Прямоугольник 129"/>
            <p:cNvSpPr/>
            <p:nvPr/>
          </p:nvSpPr>
          <p:spPr>
            <a:xfrm>
              <a:off x="284081" y="5033513"/>
              <a:ext cx="2935876" cy="471530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д</a:t>
              </a: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вухнедельный оплачиваемый отпуск не реже 1 раза в 6 месяцев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31" name="Рисунок 1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67681" y="5023649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-69814" y="5581665"/>
            <a:ext cx="3287638" cy="474123"/>
            <a:chOff x="-67681" y="5614564"/>
            <a:chExt cx="3287638" cy="474123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284081" y="5617157"/>
              <a:ext cx="2935876" cy="471530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с</a:t>
              </a: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трахование жизни и здоровья </a:t>
              </a:r>
              <a:b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</a:b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за счет федерального бюджета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33" name="Рисунок 1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67681" y="561456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2" name="Группа 21"/>
          <p:cNvGrpSpPr/>
          <p:nvPr/>
        </p:nvGrpSpPr>
        <p:grpSpPr>
          <a:xfrm>
            <a:off x="-69814" y="4454895"/>
            <a:ext cx="3287638" cy="348282"/>
            <a:chOff x="-67681" y="4396729"/>
            <a:chExt cx="3287638" cy="348282"/>
          </a:xfrm>
        </p:grpSpPr>
        <p:sp>
          <p:nvSpPr>
            <p:cNvPr id="139" name="Прямоугольник 138"/>
            <p:cNvSpPr/>
            <p:nvPr/>
          </p:nvSpPr>
          <p:spPr>
            <a:xfrm>
              <a:off x="284081" y="4396729"/>
              <a:ext cx="2935876" cy="3066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 algn="just">
                <a:lnSpc>
                  <a:spcPct val="95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бесплатное трехразовое питание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40" name="Рисунок 13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67681" y="4421011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4" name="Группа 13"/>
          <p:cNvGrpSpPr/>
          <p:nvPr/>
        </p:nvGrpSpPr>
        <p:grpSpPr>
          <a:xfrm>
            <a:off x="-69814" y="6204337"/>
            <a:ext cx="3301494" cy="485736"/>
            <a:chOff x="-81537" y="6181725"/>
            <a:chExt cx="3301494" cy="485736"/>
          </a:xfrm>
        </p:grpSpPr>
        <p:sp>
          <p:nvSpPr>
            <p:cNvPr id="143" name="Прямоугольник 142"/>
            <p:cNvSpPr/>
            <p:nvPr/>
          </p:nvSpPr>
          <p:spPr>
            <a:xfrm>
              <a:off x="284081" y="6200804"/>
              <a:ext cx="2935876" cy="466657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право на пенсию после 20 лет службы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44" name="Рисунок 14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81537" y="6181725"/>
              <a:ext cx="424286" cy="338448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0" name="Группа 19"/>
          <p:cNvGrpSpPr/>
          <p:nvPr/>
        </p:nvGrpSpPr>
        <p:grpSpPr>
          <a:xfrm>
            <a:off x="-69814" y="3173458"/>
            <a:ext cx="3274975" cy="443819"/>
            <a:chOff x="-62588" y="3399114"/>
            <a:chExt cx="3274975" cy="488201"/>
          </a:xfrm>
        </p:grpSpPr>
        <p:pic>
          <p:nvPicPr>
            <p:cNvPr id="129" name="Рисунок 1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62588" y="3399114"/>
              <a:ext cx="415812" cy="331689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sp>
          <p:nvSpPr>
            <p:cNvPr id="145" name="Прямоугольник 144"/>
            <p:cNvSpPr/>
            <p:nvPr/>
          </p:nvSpPr>
          <p:spPr>
            <a:xfrm>
              <a:off x="276511" y="3415785"/>
              <a:ext cx="2935876" cy="471530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</a:t>
              </a: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есплатное обеспечение лекарственными препаратами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270563" y="2308367"/>
            <a:ext cx="3359759" cy="466657"/>
            <a:chOff x="3206042" y="3450088"/>
            <a:chExt cx="3359759" cy="466657"/>
          </a:xfrm>
        </p:grpSpPr>
        <p:sp>
          <p:nvSpPr>
            <p:cNvPr id="149" name="Прямоугольник 148"/>
            <p:cNvSpPr/>
            <p:nvPr/>
          </p:nvSpPr>
          <p:spPr>
            <a:xfrm>
              <a:off x="3629925" y="3450088"/>
              <a:ext cx="2935876" cy="466657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бюджетные места для обучения детей в вузах</a:t>
              </a:r>
              <a:endParaRPr lang="ru-RU" sz="1600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50" name="Рисунок 14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06042" y="3450088"/>
              <a:ext cx="446791" cy="3564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3270563" y="4642071"/>
            <a:ext cx="3339451" cy="872922"/>
            <a:chOff x="3226350" y="5434705"/>
            <a:chExt cx="3339451" cy="872922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3629925" y="5434705"/>
              <a:ext cx="2935876" cy="872922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социальная программа реабилитации и адаптации </a:t>
              </a:r>
              <a:r>
                <a:rPr lang="ru-RU" sz="1600" i="1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(трудоустройство </a:t>
              </a:r>
            </a:p>
            <a:p>
              <a:pPr>
                <a:lnSpc>
                  <a:spcPct val="80000"/>
                </a:lnSpc>
              </a:pPr>
              <a:r>
                <a:rPr lang="ru-RU" sz="1600" i="1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и предоставление жилья)</a:t>
              </a:r>
              <a:endParaRPr lang="ru-RU" sz="1600" i="1" spc="-40" dirty="0">
                <a:solidFill>
                  <a:srgbClr val="003399"/>
                </a:solidFill>
                <a:cs typeface="Miriam Fixed" panose="020B0509050101010101" pitchFamily="49" charset="-79"/>
              </a:endParaRPr>
            </a:p>
          </p:txBody>
        </p:sp>
        <p:pic>
          <p:nvPicPr>
            <p:cNvPr id="153" name="Рисунок 15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26350" y="5434705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3270563" y="5819216"/>
            <a:ext cx="3339451" cy="1057588"/>
            <a:chOff x="3226350" y="6219813"/>
            <a:chExt cx="3339451" cy="1057588"/>
          </a:xfrm>
        </p:grpSpPr>
        <p:sp>
          <p:nvSpPr>
            <p:cNvPr id="147" name="Прямоугольник 146"/>
            <p:cNvSpPr/>
            <p:nvPr/>
          </p:nvSpPr>
          <p:spPr>
            <a:xfrm>
              <a:off x="3629925" y="6219813"/>
              <a:ext cx="2935876" cy="1057588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600" spc="-40" dirty="0" smtClean="0">
                  <a:solidFill>
                    <a:srgbClr val="003399"/>
                  </a:solidFill>
                  <a:cs typeface="Miriam Fixed" panose="020B0509050101010101" pitchFamily="49" charset="-79"/>
                </a:rPr>
                <a:t>единые дополнительные выплаты, льготы и гарантии субъектов Российской Федерации для военнослужащих по контракту и мобилизованных </a:t>
              </a:r>
            </a:p>
          </p:txBody>
        </p:sp>
        <p:pic>
          <p:nvPicPr>
            <p:cNvPr id="154" name="Рисунок 15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26350" y="6219813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01" y="24224"/>
            <a:ext cx="960815" cy="63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48" name="Прямая соединительная линия 2047"/>
          <p:cNvCxnSpPr/>
          <p:nvPr/>
        </p:nvCxnSpPr>
        <p:spPr>
          <a:xfrm>
            <a:off x="6660261" y="690311"/>
            <a:ext cx="3245739" cy="0"/>
          </a:xfrm>
          <a:prstGeom prst="line">
            <a:avLst/>
          </a:prstGeom>
          <a:ln>
            <a:solidFill>
              <a:srgbClr val="FCC2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/>
          <p:cNvSpPr txBox="1"/>
          <p:nvPr/>
        </p:nvSpPr>
        <p:spPr>
          <a:xfrm rot="20167089">
            <a:off x="6528895" y="3449699"/>
            <a:ext cx="3594238" cy="137663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300" b="1" dirty="0" smtClean="0">
                <a:solidFill>
                  <a:schemeClr val="bg1"/>
                </a:solidFill>
                <a:latin typeface="Viner Hand ITC" panose="03070502030502020203" pitchFamily="66" charset="0"/>
              </a:rPr>
              <a:t>ZOV</a:t>
            </a:r>
            <a:endParaRPr lang="ru-RU" sz="12300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 preferRelativeResize="0"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212" y="720190"/>
            <a:ext cx="3359952" cy="51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9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4851</TotalTime>
  <Words>405</Words>
  <Application>Microsoft Office PowerPoint</Application>
  <PresentationFormat>Лист A4 (210x297 мм)</PresentationFormat>
  <Paragraphs>73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Тимофеев Евгений Олегович</dc:creator>
  <cp:lastModifiedBy>Зинин Олег Анатольевич</cp:lastModifiedBy>
  <cp:revision>167</cp:revision>
  <cp:lastPrinted>2023-03-18T10:12:35Z</cp:lastPrinted>
  <dcterms:created xsi:type="dcterms:W3CDTF">2019-12-05T06:41:56Z</dcterms:created>
  <dcterms:modified xsi:type="dcterms:W3CDTF">2023-03-24T07:45:23Z</dcterms:modified>
</cp:coreProperties>
</file>